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3" r:id="rId3"/>
    <p:sldId id="278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influenza%20semana%205-20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title>
      <c:tx>
        <c:rich>
          <a:bodyPr/>
          <a:lstStyle/>
          <a:p>
            <a:pPr>
              <a:defRPr/>
            </a:pPr>
            <a:r>
              <a:rPr lang="en-US" sz="1000"/>
              <a:t>BCS. CURVA EPIDEMICA SEMANAL  A INFLUENZA PERIODO INVERNAL 2016-2017</a:t>
            </a: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7.2406428528802927E-2"/>
          <c:y val="0.10695610965296004"/>
          <c:w val="0.91451730980811996"/>
          <c:h val="0.73380468066491755"/>
        </c:manualLayout>
      </c:layout>
      <c:barChart>
        <c:barDir val="col"/>
        <c:grouping val="clustered"/>
        <c:ser>
          <c:idx val="0"/>
          <c:order val="0"/>
          <c:tx>
            <c:strRef>
              <c:f>grafica!$D$2</c:f>
              <c:strCache>
                <c:ptCount val="1"/>
                <c:pt idx="0">
                  <c:v>PROB 224</c:v>
                </c:pt>
              </c:strCache>
            </c:strRef>
          </c:tx>
          <c:spPr>
            <a:solidFill>
              <a:schemeClr val="accent1">
                <a:alpha val="58000"/>
              </a:schemeClr>
            </a:solidFill>
          </c:spPr>
          <c:cat>
            <c:strRef>
              <c:f>grafica!$C$3:$C$22</c:f>
              <c:strCache>
                <c:ptCount val="20"/>
                <c:pt idx="0">
                  <c:v>0-40</c:v>
                </c:pt>
                <c:pt idx="1">
                  <c:v>0-41</c:v>
                </c:pt>
                <c:pt idx="2">
                  <c:v>0-42</c:v>
                </c:pt>
                <c:pt idx="3">
                  <c:v>0-43</c:v>
                </c:pt>
                <c:pt idx="4">
                  <c:v>0-44</c:v>
                </c:pt>
                <c:pt idx="5">
                  <c:v>0-45</c:v>
                </c:pt>
                <c:pt idx="6">
                  <c:v>0-46</c:v>
                </c:pt>
                <c:pt idx="7">
                  <c:v>0-47</c:v>
                </c:pt>
                <c:pt idx="8">
                  <c:v>0-48</c:v>
                </c:pt>
                <c:pt idx="9">
                  <c:v>0-49</c:v>
                </c:pt>
                <c:pt idx="10">
                  <c:v>0-50</c:v>
                </c:pt>
                <c:pt idx="11">
                  <c:v>0-51</c:v>
                </c:pt>
                <c:pt idx="12">
                  <c:v>0-52</c:v>
                </c:pt>
                <c:pt idx="13">
                  <c:v>0-01</c:v>
                </c:pt>
                <c:pt idx="14">
                  <c:v>0-02</c:v>
                </c:pt>
                <c:pt idx="15">
                  <c:v>0-03</c:v>
                </c:pt>
                <c:pt idx="16">
                  <c:v>0-04</c:v>
                </c:pt>
                <c:pt idx="17">
                  <c:v>0-05</c:v>
                </c:pt>
                <c:pt idx="18">
                  <c:v>0-06</c:v>
                </c:pt>
                <c:pt idx="19">
                  <c:v>0-07</c:v>
                </c:pt>
              </c:strCache>
            </c:strRef>
          </c:cat>
          <c:val>
            <c:numRef>
              <c:f>grafica!$D$3:$D$22</c:f>
              <c:numCache>
                <c:formatCode>General</c:formatCode>
                <c:ptCount val="20"/>
                <c:pt idx="0">
                  <c:v>4</c:v>
                </c:pt>
                <c:pt idx="1">
                  <c:v>13</c:v>
                </c:pt>
                <c:pt idx="2">
                  <c:v>15</c:v>
                </c:pt>
                <c:pt idx="3">
                  <c:v>9</c:v>
                </c:pt>
                <c:pt idx="4">
                  <c:v>3</c:v>
                </c:pt>
                <c:pt idx="5">
                  <c:v>12</c:v>
                </c:pt>
                <c:pt idx="6">
                  <c:v>4</c:v>
                </c:pt>
                <c:pt idx="7">
                  <c:v>8</c:v>
                </c:pt>
                <c:pt idx="8">
                  <c:v>9</c:v>
                </c:pt>
                <c:pt idx="9">
                  <c:v>9</c:v>
                </c:pt>
                <c:pt idx="10">
                  <c:v>7</c:v>
                </c:pt>
                <c:pt idx="11">
                  <c:v>8</c:v>
                </c:pt>
                <c:pt idx="12">
                  <c:v>4</c:v>
                </c:pt>
                <c:pt idx="13">
                  <c:v>14</c:v>
                </c:pt>
                <c:pt idx="14">
                  <c:v>9</c:v>
                </c:pt>
                <c:pt idx="15">
                  <c:v>17</c:v>
                </c:pt>
                <c:pt idx="16">
                  <c:v>26</c:v>
                </c:pt>
                <c:pt idx="17">
                  <c:v>17</c:v>
                </c:pt>
                <c:pt idx="18">
                  <c:v>23</c:v>
                </c:pt>
                <c:pt idx="19">
                  <c:v>4</c:v>
                </c:pt>
              </c:numCache>
            </c:numRef>
          </c:val>
        </c:ser>
        <c:ser>
          <c:idx val="1"/>
          <c:order val="1"/>
          <c:tx>
            <c:strRef>
              <c:f>grafica!$E$2</c:f>
              <c:strCache>
                <c:ptCount val="1"/>
                <c:pt idx="0">
                  <c:v>CONF 22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es-MX"/>
              </a:p>
            </c:txPr>
            <c:dLblPos val="outEnd"/>
            <c:showVal val="1"/>
          </c:dLbls>
          <c:cat>
            <c:strRef>
              <c:f>grafica!$C$3:$C$22</c:f>
              <c:strCache>
                <c:ptCount val="20"/>
                <c:pt idx="0">
                  <c:v>0-40</c:v>
                </c:pt>
                <c:pt idx="1">
                  <c:v>0-41</c:v>
                </c:pt>
                <c:pt idx="2">
                  <c:v>0-42</c:v>
                </c:pt>
                <c:pt idx="3">
                  <c:v>0-43</c:v>
                </c:pt>
                <c:pt idx="4">
                  <c:v>0-44</c:v>
                </c:pt>
                <c:pt idx="5">
                  <c:v>0-45</c:v>
                </c:pt>
                <c:pt idx="6">
                  <c:v>0-46</c:v>
                </c:pt>
                <c:pt idx="7">
                  <c:v>0-47</c:v>
                </c:pt>
                <c:pt idx="8">
                  <c:v>0-48</c:v>
                </c:pt>
                <c:pt idx="9">
                  <c:v>0-49</c:v>
                </c:pt>
                <c:pt idx="10">
                  <c:v>0-50</c:v>
                </c:pt>
                <c:pt idx="11">
                  <c:v>0-51</c:v>
                </c:pt>
                <c:pt idx="12">
                  <c:v>0-52</c:v>
                </c:pt>
                <c:pt idx="13">
                  <c:v>0-01</c:v>
                </c:pt>
                <c:pt idx="14">
                  <c:v>0-02</c:v>
                </c:pt>
                <c:pt idx="15">
                  <c:v>0-03</c:v>
                </c:pt>
                <c:pt idx="16">
                  <c:v>0-04</c:v>
                </c:pt>
                <c:pt idx="17">
                  <c:v>0-05</c:v>
                </c:pt>
                <c:pt idx="18">
                  <c:v>0-06</c:v>
                </c:pt>
                <c:pt idx="19">
                  <c:v>0-07</c:v>
                </c:pt>
              </c:strCache>
            </c:strRef>
          </c:cat>
          <c:val>
            <c:numRef>
              <c:f>grafica!$E$3:$E$22</c:f>
              <c:numCache>
                <c:formatCode>General</c:formatCode>
                <c:ptCount val="2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2</c:v>
                </c:pt>
                <c:pt idx="14">
                  <c:v>3</c:v>
                </c:pt>
                <c:pt idx="15">
                  <c:v>5</c:v>
                </c:pt>
                <c:pt idx="16">
                  <c:v>3</c:v>
                </c:pt>
                <c:pt idx="17">
                  <c:v>1</c:v>
                </c:pt>
                <c:pt idx="18">
                  <c:v>6</c:v>
                </c:pt>
                <c:pt idx="19">
                  <c:v>1</c:v>
                </c:pt>
              </c:numCache>
            </c:numRef>
          </c:val>
        </c:ser>
        <c:axId val="34591872"/>
        <c:axId val="34593792"/>
      </c:barChart>
      <c:catAx>
        <c:axId val="345918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800"/>
                </a:pPr>
                <a:r>
                  <a:rPr lang="en-US" sz="800"/>
                  <a:t>PERIODO SEMANA 40 (2016) A SEMANA 7 (2017)</a:t>
                </a:r>
              </a:p>
            </c:rich>
          </c:tx>
          <c:layout/>
        </c:title>
        <c:tickLblPos val="nextTo"/>
        <c:txPr>
          <a:bodyPr/>
          <a:lstStyle/>
          <a:p>
            <a:pPr>
              <a:defRPr sz="800"/>
            </a:pPr>
            <a:endParaRPr lang="es-MX"/>
          </a:p>
        </c:txPr>
        <c:crossAx val="34593792"/>
        <c:crosses val="autoZero"/>
        <c:auto val="1"/>
        <c:lblAlgn val="ctr"/>
        <c:lblOffset val="100"/>
      </c:catAx>
      <c:valAx>
        <c:axId val="34593792"/>
        <c:scaling>
          <c:orientation val="minMax"/>
        </c:scaling>
        <c:axPos val="l"/>
        <c:title>
          <c:tx>
            <c:rich>
              <a:bodyPr rot="0" vert="wordArtVert"/>
              <a:lstStyle/>
              <a:p>
                <a:pPr>
                  <a:defRPr sz="800"/>
                </a:pPr>
                <a:r>
                  <a:rPr lang="en-US" sz="800"/>
                  <a:t>CASOS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800"/>
            </a:pPr>
            <a:endParaRPr lang="es-MX"/>
          </a:p>
        </c:txPr>
        <c:crossAx val="345918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3330893063217026"/>
          <c:y val="0.25424577136191312"/>
          <c:w val="0.27349925489111615"/>
          <c:h val="0.16743438320210005"/>
        </c:manualLayout>
      </c:layout>
    </c:legend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A421C-3ACC-44F3-9EC5-347F00800711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454B7-A0BF-48A0-8785-0DC577404638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86394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2017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GENERAL,SITUACION DE INFLUENZA 2016-2017.  EPIDEMIOLOGICA  # 05 AÑO 2017</a:t>
            </a:r>
            <a:endParaRPr lang="es-MX" sz="2800" dirty="0"/>
          </a:p>
        </p:txBody>
      </p:sp>
      <p:pic>
        <p:nvPicPr>
          <p:cNvPr id="5" name="4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620688"/>
            <a:ext cx="2894629" cy="859465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4499992" y="5229200"/>
            <a:ext cx="432048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FUENTE: PLATAFORMA SINAVE. SUIVE WINDOWS. SSA</a:t>
            </a:r>
          </a:p>
          <a:p>
            <a:r>
              <a:rPr lang="es-MX" sz="1000" dirty="0" smtClean="0"/>
              <a:t>CORTE DE INFORMACION AL  20 - 02 -2017   </a:t>
            </a:r>
          </a:p>
          <a:p>
            <a:r>
              <a:rPr lang="es-MX" sz="1000" dirty="0" smtClean="0"/>
              <a:t>DEPARTAMENTO DE VIGILANCIA EPIDEMIOLOGICA</a:t>
            </a:r>
          </a:p>
          <a:p>
            <a:r>
              <a:rPr lang="es-MX" sz="1000" dirty="0" smtClean="0"/>
              <a:t>RESPONSABLE: DR. MAURICIO E. BERNAL HERNANDEZ</a:t>
            </a:r>
          </a:p>
          <a:p>
            <a:r>
              <a:rPr lang="es-MX" sz="1000" dirty="0" smtClean="0"/>
              <a:t>APOYO TECNICO: ING. ERNESTO NAVARRO HIGUERA</a:t>
            </a:r>
          </a:p>
          <a:p>
            <a:endParaRPr lang="es-MX" sz="1200" dirty="0" smtClean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213379"/>
            <a:ext cx="2021588" cy="12667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940093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262212"/>
            <a:ext cx="1491391" cy="934540"/>
          </a:xfrm>
          <a:prstGeom prst="rect">
            <a:avLst/>
          </a:prstGeom>
        </p:spPr>
      </p:pic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979711" y="1700808"/>
          <a:ext cx="5256585" cy="4325587"/>
        </p:xfrm>
        <a:graphic>
          <a:graphicData uri="http://schemas.openxmlformats.org/drawingml/2006/table">
            <a:tbl>
              <a:tblPr/>
              <a:tblGrid>
                <a:gridCol w="2456426"/>
                <a:gridCol w="863521"/>
                <a:gridCol w="905442"/>
                <a:gridCol w="1031196"/>
              </a:tblGrid>
              <a:tr h="11389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INSTITUTO DE SERVICIOS DE SALUD EN BAJA CALIFORNIA SUR</a:t>
                      </a: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6810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DIRECCION DE SERVICIOS DE SALUD</a:t>
                      </a: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1389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SUBDIRECCION DE EPIDEMILOGIA</a:t>
                      </a: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1389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DEPARTAMENTO DE VIGILANCIA EPIDEMIOLOGICA</a:t>
                      </a: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4040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Prontuario semana 05-2017</a:t>
                      </a: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40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 Principales Causas de Diagnóstico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2017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2016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Variación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18402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Infecciones respiratorias agudas *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27433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latin typeface="Arial"/>
                        </a:rPr>
                        <a:t>23,403</a:t>
                      </a:r>
                    </a:p>
                  </a:txBody>
                  <a:tcPr marL="5638" marR="5638" marT="56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Calibri"/>
                        </a:rPr>
                        <a:t>17.22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118402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Enfermedades diarricas agudas **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3663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latin typeface="Arial"/>
                        </a:rPr>
                        <a:t>3,029</a:t>
                      </a:r>
                    </a:p>
                  </a:txBody>
                  <a:tcPr marL="5638" marR="5638" marT="56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Calibri"/>
                        </a:rPr>
                        <a:t>20.93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402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Infección de vías urinarias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3530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latin typeface="Arial"/>
                        </a:rPr>
                        <a:t>3,594</a:t>
                      </a:r>
                    </a:p>
                  </a:txBody>
                  <a:tcPr marL="5638" marR="5638" marT="56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Calibri"/>
                        </a:rPr>
                        <a:t>-1.78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402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Gingivitis y enfermedad periodontal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1518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latin typeface="Arial"/>
                        </a:rPr>
                        <a:t>1,523</a:t>
                      </a:r>
                    </a:p>
                  </a:txBody>
                  <a:tcPr marL="5638" marR="5638" marT="56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Calibri"/>
                        </a:rPr>
                        <a:t>-0.33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402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Úlceras, gastritis y duodenitis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1163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899</a:t>
                      </a:r>
                    </a:p>
                  </a:txBody>
                  <a:tcPr marL="5638" marR="5638" marT="56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Calibri"/>
                        </a:rPr>
                        <a:t>29.37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402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Otitis media aguda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1040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latin typeface="Arial"/>
                        </a:rPr>
                        <a:t>468</a:t>
                      </a:r>
                    </a:p>
                  </a:txBody>
                  <a:tcPr marL="5638" marR="5638" marT="56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Calibri"/>
                        </a:rPr>
                        <a:t>122.22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118402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Conjuntivitis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837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latin typeface="Arial"/>
                        </a:rPr>
                        <a:t>788</a:t>
                      </a:r>
                    </a:p>
                  </a:txBody>
                  <a:tcPr marL="5638" marR="5638" marT="56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Calibri"/>
                        </a:rPr>
                        <a:t>6.22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402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Obesidad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622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latin typeface="Arial"/>
                        </a:rPr>
                        <a:t>597</a:t>
                      </a:r>
                    </a:p>
                  </a:txBody>
                  <a:tcPr marL="5638" marR="5638" marT="56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Calibri"/>
                        </a:rPr>
                        <a:t>4.19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402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Enfermedades de Trasmision Sexual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405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298</a:t>
                      </a:r>
                    </a:p>
                  </a:txBody>
                  <a:tcPr marL="5638" marR="5638" marT="56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Calibri"/>
                        </a:rPr>
                        <a:t>35.91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118402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Hipertensión arterial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275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299</a:t>
                      </a:r>
                    </a:p>
                  </a:txBody>
                  <a:tcPr marL="5638" marR="5638" marT="56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Calibri"/>
                        </a:rPr>
                        <a:t>-8.03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402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Asma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243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290</a:t>
                      </a:r>
                    </a:p>
                  </a:txBody>
                  <a:tcPr marL="5638" marR="5638" marT="56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Calibri"/>
                        </a:rPr>
                        <a:t>-16.21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402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Diabetes mellitus (ambas)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190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190</a:t>
                      </a:r>
                    </a:p>
                  </a:txBody>
                  <a:tcPr marL="5638" marR="5638" marT="56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Calibri"/>
                        </a:rPr>
                        <a:t>0.00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402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Varicela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136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312</a:t>
                      </a:r>
                    </a:p>
                  </a:txBody>
                  <a:tcPr marL="5638" marR="5638" marT="56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Calibri"/>
                        </a:rPr>
                        <a:t>-56.41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402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Otras helmintiasis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127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259</a:t>
                      </a:r>
                    </a:p>
                  </a:txBody>
                  <a:tcPr marL="5638" marR="5638" marT="56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Calibri"/>
                        </a:rPr>
                        <a:t>-50.97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402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Insuficiencia venosa periférica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125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118</a:t>
                      </a:r>
                    </a:p>
                  </a:txBody>
                  <a:tcPr marL="5638" marR="5638" marT="56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Calibri"/>
                        </a:rPr>
                        <a:t>5.93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402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Síndrome febril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116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250</a:t>
                      </a:r>
                    </a:p>
                  </a:txBody>
                  <a:tcPr marL="5638" marR="5638" marT="56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Calibri"/>
                        </a:rPr>
                        <a:t>-53.60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402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Quemaduras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98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latin typeface="Arial"/>
                        </a:rPr>
                        <a:t>94</a:t>
                      </a:r>
                    </a:p>
                  </a:txBody>
                  <a:tcPr marL="5638" marR="5638" marT="56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Calibri"/>
                        </a:rPr>
                        <a:t>4.26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402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Dengue no grave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73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5638" marR="5638" marT="56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Calibri"/>
                        </a:rPr>
                        <a:t>1360.00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118402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Hiperplasia de la próstata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72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68</a:t>
                      </a:r>
                    </a:p>
                  </a:txBody>
                  <a:tcPr marL="5638" marR="5638" marT="56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Calibri"/>
                        </a:rPr>
                        <a:t>5.88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040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Depresión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Arial"/>
                        </a:rPr>
                        <a:t>69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>
                          <a:latin typeface="Arial"/>
                        </a:rPr>
                        <a:t>74</a:t>
                      </a:r>
                    </a:p>
                  </a:txBody>
                  <a:tcPr marL="5638" marR="5638" marT="56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>
                          <a:latin typeface="Calibri"/>
                        </a:rPr>
                        <a:t>-6.76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040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: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43,124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38,286</a:t>
                      </a:r>
                    </a:p>
                  </a:txBody>
                  <a:tcPr marL="5638" marR="5638" marT="56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1" i="0" u="none" strike="noStrike">
                          <a:latin typeface="Calibri"/>
                        </a:rPr>
                        <a:t>12.64</a:t>
                      </a:r>
                    </a:p>
                  </a:txBody>
                  <a:tcPr marL="5638" marR="5638" marT="56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849">
                <a:tc>
                  <a:txBody>
                    <a:bodyPr/>
                    <a:lstStyle/>
                    <a:p>
                      <a:pPr algn="l" fontAlgn="b"/>
                      <a:endParaRPr lang="es-MX" sz="600" b="0" i="0" u="none" strike="noStrike">
                        <a:latin typeface="Arial"/>
                      </a:endParaRP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600" b="0" i="0" u="none" strike="noStrike">
                        <a:latin typeface="Arial"/>
                      </a:endParaRP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600" b="0" i="0" u="none" strike="noStrike">
                        <a:latin typeface="Arial"/>
                      </a:endParaRP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600" b="0" i="0" u="none" strike="noStrike">
                        <a:latin typeface="Arial"/>
                      </a:endParaRP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95849">
                <a:tc>
                  <a:txBody>
                    <a:bodyPr/>
                    <a:lstStyle/>
                    <a:p>
                      <a:pPr algn="l" fontAlgn="b"/>
                      <a:r>
                        <a:rPr lang="es-MX" sz="500" b="0" i="0" u="none" strike="noStrike">
                          <a:latin typeface="Arial"/>
                        </a:rPr>
                        <a:t>Fuente: EPIMORBI-SUAVE. </a:t>
                      </a: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s-MX" sz="600" b="0" i="0" u="none" strike="noStrike">
                          <a:latin typeface="Arial"/>
                        </a:rPr>
                        <a:t>corte de la informacion 17-02-2017</a:t>
                      </a: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95849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500" b="0" i="0" u="none" strike="noStrike">
                          <a:latin typeface="Arial"/>
                        </a:rPr>
                        <a:t>*Incluye: infección respiratoria aguda, faringitis, amigdalitis estreptococica, neumonía, bronconeumonía e influenza.</a:t>
                      </a: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95849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500" b="0" i="0" u="none" strike="noStrike">
                          <a:latin typeface="Arial"/>
                        </a:rPr>
                        <a:t>**Incluye: amibiasis intestinal, shigelosis, fiebre tifoidea, giardiasis, enfermedad diarreica aguda, intoxicación alimentaria</a:t>
                      </a: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9584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500" b="0" i="0" u="none" strike="noStrike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600" b="0" i="0" u="none" strike="noStrike">
                        <a:latin typeface="Arial"/>
                      </a:endParaRP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5849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500" b="0" i="0" u="none" strike="noStrike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9584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500" b="0" i="0" u="none" strike="noStrike">
                          <a:latin typeface="Arial"/>
                        </a:rPr>
                        <a:t> sífilis adquirida, tricomoniasis urogenital, chancro blando y vulvovaginitis aguda.</a:t>
                      </a: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600" b="0" i="0" u="none" strike="noStrike">
                        <a:latin typeface="Arial"/>
                      </a:endParaRP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600" b="0" i="0" u="none" strike="noStrike">
                        <a:latin typeface="Arial"/>
                      </a:endParaRP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5849">
                <a:tc>
                  <a:txBody>
                    <a:bodyPr/>
                    <a:lstStyle/>
                    <a:p>
                      <a:pPr algn="l" fontAlgn="b"/>
                      <a:endParaRPr lang="es-MX" sz="500" b="0" i="0" u="none" strike="noStrike">
                        <a:latin typeface="Arial"/>
                      </a:endParaRP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600" b="0" i="0" u="none" strike="noStrike">
                        <a:latin typeface="Arial"/>
                      </a:endParaRP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600" b="0" i="0" u="none" strike="noStrike">
                        <a:latin typeface="Arial"/>
                      </a:endParaRP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600" b="0" i="0" u="none" strike="noStrike">
                        <a:latin typeface="Arial"/>
                      </a:endParaRP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584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500" b="0" i="0" u="none" strike="noStrike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600" b="0" i="0" u="none" strike="noStrike" dirty="0">
                        <a:latin typeface="Arial"/>
                      </a:endParaRPr>
                    </a:p>
                  </a:txBody>
                  <a:tcPr marL="5638" marR="5638" marT="56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764637"/>
            <a:ext cx="4104456" cy="1143000"/>
          </a:xfrm>
        </p:spPr>
        <p:txBody>
          <a:bodyPr>
            <a:normAutofit/>
          </a:bodyPr>
          <a:lstStyle/>
          <a:p>
            <a:r>
              <a:rPr lang="es-MX" sz="1200" dirty="0" smtClean="0"/>
              <a:t>BCS. INFLUENZA PERIODO 2016-2017 </a:t>
            </a:r>
            <a:endParaRPr lang="es-MX" sz="12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8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73017"/>
            <a:ext cx="1512168" cy="947560"/>
          </a:xfrm>
          <a:prstGeom prst="rect">
            <a:avLst/>
          </a:prstGeom>
        </p:spPr>
      </p:pic>
      <p:graphicFrame>
        <p:nvGraphicFramePr>
          <p:cNvPr id="14" name="1 Gráfico"/>
          <p:cNvGraphicFramePr/>
          <p:nvPr/>
        </p:nvGraphicFramePr>
        <p:xfrm>
          <a:off x="683568" y="2132856"/>
          <a:ext cx="7992888" cy="4035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14 Flecha arriba"/>
          <p:cNvSpPr/>
          <p:nvPr/>
        </p:nvSpPr>
        <p:spPr>
          <a:xfrm>
            <a:off x="5940152" y="2636912"/>
            <a:ext cx="72008" cy="2880320"/>
          </a:xfrm>
          <a:prstGeom prst="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CuadroTexto"/>
          <p:cNvSpPr txBox="1"/>
          <p:nvPr/>
        </p:nvSpPr>
        <p:spPr>
          <a:xfrm>
            <a:off x="5076056" y="4005064"/>
            <a:ext cx="576064" cy="2616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MX" sz="1100" dirty="0" smtClean="0">
                <a:solidFill>
                  <a:schemeClr val="bg1"/>
                </a:solidFill>
              </a:rPr>
              <a:t>2016</a:t>
            </a:r>
            <a:endParaRPr lang="es-MX" sz="1100" dirty="0">
              <a:solidFill>
                <a:schemeClr val="bg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6444208" y="2708920"/>
            <a:ext cx="576064" cy="2616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MX" sz="1100" dirty="0" smtClean="0">
                <a:solidFill>
                  <a:schemeClr val="bg1"/>
                </a:solidFill>
              </a:rPr>
              <a:t>2017</a:t>
            </a:r>
            <a:endParaRPr lang="es-MX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837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1317</TotalTime>
  <Words>356</Words>
  <Application>Microsoft Office PowerPoint</Application>
  <PresentationFormat>Presentación en pantalla (4:3)</PresentationFormat>
  <Paragraphs>115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B.C.S.  PANORAMA EPIDEMIOLOGICO 2017</vt:lpstr>
      <vt:lpstr>MORBILIDAD GENERAL </vt:lpstr>
      <vt:lpstr>BCS. INFLUENZA PERIODO 2016-2017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Mauricio Bernal Hernández</cp:lastModifiedBy>
  <cp:revision>156</cp:revision>
  <dcterms:created xsi:type="dcterms:W3CDTF">2014-01-30T02:50:58Z</dcterms:created>
  <dcterms:modified xsi:type="dcterms:W3CDTF">2017-04-07T20:32:39Z</dcterms:modified>
</cp:coreProperties>
</file>